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2">
  <p:sldMasterIdLst>
    <p:sldMasterId id="2147483677" r:id="rId1"/>
  </p:sldMasterIdLst>
  <p:notesMasterIdLst>
    <p:notesMasterId r:id="rId15"/>
  </p:notesMasterIdLst>
  <p:handoutMasterIdLst>
    <p:handoutMasterId r:id="rId16"/>
  </p:handoutMasterIdLst>
  <p:sldIdLst>
    <p:sldId id="259" r:id="rId2"/>
    <p:sldId id="428" r:id="rId3"/>
    <p:sldId id="513" r:id="rId4"/>
    <p:sldId id="386" r:id="rId5"/>
    <p:sldId id="512" r:id="rId6"/>
    <p:sldId id="295" r:id="rId7"/>
    <p:sldId id="474" r:id="rId8"/>
    <p:sldId id="516" r:id="rId9"/>
    <p:sldId id="518" r:id="rId10"/>
    <p:sldId id="409" r:id="rId11"/>
    <p:sldId id="521" r:id="rId12"/>
    <p:sldId id="523" r:id="rId13"/>
    <p:sldId id="475" r:id="rId1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5F30"/>
    <a:srgbClr val="C61719"/>
    <a:srgbClr val="E5D7C5"/>
    <a:srgbClr val="F4B183"/>
    <a:srgbClr val="FF0000"/>
    <a:srgbClr val="3335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06C633-2C51-6640-B9F5-0C0D9FC6A6E0}" v="1" dt="2019-05-02T10:35:23.4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88"/>
    <p:restoredTop sz="88468"/>
  </p:normalViewPr>
  <p:slideViewPr>
    <p:cSldViewPr snapToGrid="0" snapToObjects="1">
      <p:cViewPr varScale="1">
        <p:scale>
          <a:sx n="127" d="100"/>
          <a:sy n="127" d="100"/>
        </p:scale>
        <p:origin x="-1624" y="-10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335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22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4A340A-F618-2447-B82A-1CC88D75BA44}" type="doc">
      <dgm:prSet loTypeId="urn:microsoft.com/office/officeart/2005/8/layout/venn1" loCatId="relationship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34C0C78-5875-1944-92D2-5963F3A8678E}">
      <dgm:prSet phldrT="[Text]"/>
      <dgm:spPr/>
      <dgm:t>
        <a:bodyPr/>
        <a:lstStyle/>
        <a:p>
          <a:r>
            <a:rPr lang="en-US" dirty="0">
              <a:solidFill>
                <a:srgbClr val="E45F30"/>
              </a:solidFill>
            </a:rPr>
            <a:t>Computer Programming</a:t>
          </a:r>
        </a:p>
      </dgm:t>
    </dgm:pt>
    <dgm:pt modelId="{194C434F-C3A8-9B48-907E-B29BE7471DF2}" type="parTrans" cxnId="{6D843F04-179C-7443-8BFA-F1A9ECCFC7FF}">
      <dgm:prSet/>
      <dgm:spPr/>
      <dgm:t>
        <a:bodyPr/>
        <a:lstStyle/>
        <a:p>
          <a:endParaRPr lang="en-US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3CCC35BB-E737-C04A-905E-4D05B16993C9}" type="sibTrans" cxnId="{6D843F04-179C-7443-8BFA-F1A9ECCFC7FF}">
      <dgm:prSet/>
      <dgm:spPr/>
      <dgm:t>
        <a:bodyPr/>
        <a:lstStyle/>
        <a:p>
          <a:endParaRPr lang="en-US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95BF7BA2-E9A2-D142-A696-40B0F1FF251E}">
      <dgm:prSet phldrT="[Text]"/>
      <dgm:spPr/>
      <dgm:t>
        <a:bodyPr/>
        <a:lstStyle/>
        <a:p>
          <a:r>
            <a:rPr lang="en-US" dirty="0">
              <a:solidFill>
                <a:srgbClr val="E45F30"/>
              </a:solidFill>
            </a:rPr>
            <a:t>Engineering</a:t>
          </a:r>
        </a:p>
      </dgm:t>
    </dgm:pt>
    <dgm:pt modelId="{902446B4-EDB0-C04C-9109-452361D23CBA}" type="parTrans" cxnId="{65C7ACFE-456F-2441-A1F1-B872398D393A}">
      <dgm:prSet/>
      <dgm:spPr/>
      <dgm:t>
        <a:bodyPr/>
        <a:lstStyle/>
        <a:p>
          <a:endParaRPr lang="en-US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A866349B-694B-3844-8AC0-3C6B76A7B88A}" type="sibTrans" cxnId="{65C7ACFE-456F-2441-A1F1-B872398D393A}">
      <dgm:prSet/>
      <dgm:spPr/>
      <dgm:t>
        <a:bodyPr/>
        <a:lstStyle/>
        <a:p>
          <a:endParaRPr lang="en-US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B7A254BD-2B35-DB47-BC51-D4518BFAA85F}">
      <dgm:prSet phldrT="[Text]"/>
      <dgm:spPr/>
      <dgm:t>
        <a:bodyPr/>
        <a:lstStyle/>
        <a:p>
          <a:r>
            <a:rPr lang="en-US" dirty="0">
              <a:solidFill>
                <a:srgbClr val="E45F30"/>
              </a:solidFill>
            </a:rPr>
            <a:t>Mathematics</a:t>
          </a:r>
        </a:p>
      </dgm:t>
    </dgm:pt>
    <dgm:pt modelId="{53440ED7-A812-4B44-BAF3-A7774080996A}" type="parTrans" cxnId="{96BC5D0A-3315-B94D-8E49-27FBAAE7A297}">
      <dgm:prSet/>
      <dgm:spPr/>
      <dgm:t>
        <a:bodyPr/>
        <a:lstStyle/>
        <a:p>
          <a:endParaRPr lang="en-US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A6107C84-2569-7D48-A239-738AC31C46A2}" type="sibTrans" cxnId="{96BC5D0A-3315-B94D-8E49-27FBAAE7A297}">
      <dgm:prSet/>
      <dgm:spPr/>
      <dgm:t>
        <a:bodyPr/>
        <a:lstStyle/>
        <a:p>
          <a:endParaRPr lang="en-US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B9C33DD5-3771-EE44-96E3-BEC84153CC2E}">
      <dgm:prSet phldrT="[Text]"/>
      <dgm:spPr/>
      <dgm:t>
        <a:bodyPr/>
        <a:lstStyle/>
        <a:p>
          <a:r>
            <a:rPr lang="en-US" dirty="0">
              <a:solidFill>
                <a:srgbClr val="E45F30"/>
              </a:solidFill>
            </a:rPr>
            <a:t>Science</a:t>
          </a:r>
        </a:p>
      </dgm:t>
    </dgm:pt>
    <dgm:pt modelId="{FC77B2C0-B0CC-F645-AF9B-1BF05D26C945}" type="parTrans" cxnId="{5916E730-5642-DC4B-980A-90FA90708D24}">
      <dgm:prSet/>
      <dgm:spPr/>
      <dgm:t>
        <a:bodyPr/>
        <a:lstStyle/>
        <a:p>
          <a:endParaRPr lang="en-US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F900C361-DDA5-3C43-A611-2F7E9F716906}" type="sibTrans" cxnId="{5916E730-5642-DC4B-980A-90FA90708D24}">
      <dgm:prSet/>
      <dgm:spPr/>
      <dgm:t>
        <a:bodyPr/>
        <a:lstStyle/>
        <a:p>
          <a:endParaRPr lang="en-US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9743DA44-F32A-8D41-87E6-1A0EE196910E}">
      <dgm:prSet phldrT="[Text]"/>
      <dgm:spPr/>
      <dgm:t>
        <a:bodyPr/>
        <a:lstStyle/>
        <a:p>
          <a:r>
            <a:rPr lang="en-US" dirty="0">
              <a:solidFill>
                <a:srgbClr val="E45F30"/>
              </a:solidFill>
            </a:rPr>
            <a:t>Statistics</a:t>
          </a:r>
        </a:p>
      </dgm:t>
    </dgm:pt>
    <dgm:pt modelId="{7FD67C93-6C70-8045-A6E2-C1CD73242EB3}" type="parTrans" cxnId="{0A752744-3E51-E048-979E-CAF512613E67}">
      <dgm:prSet/>
      <dgm:spPr/>
      <dgm:t>
        <a:bodyPr/>
        <a:lstStyle/>
        <a:p>
          <a:endParaRPr lang="en-US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3B815E4D-A018-CA42-B66D-FA7EF9E40DFF}" type="sibTrans" cxnId="{0A752744-3E51-E048-979E-CAF512613E67}">
      <dgm:prSet/>
      <dgm:spPr/>
      <dgm:t>
        <a:bodyPr/>
        <a:lstStyle/>
        <a:p>
          <a:endParaRPr lang="en-US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3FFCC31E-31DB-6C4A-BB63-D48DBE406A10}">
      <dgm:prSet phldrT="[Text]"/>
      <dgm:spPr/>
      <dgm:t>
        <a:bodyPr/>
        <a:lstStyle/>
        <a:p>
          <a:r>
            <a:rPr lang="en-US" dirty="0">
              <a:solidFill>
                <a:srgbClr val="E45F30"/>
              </a:solidFill>
            </a:rPr>
            <a:t>Business</a:t>
          </a:r>
        </a:p>
      </dgm:t>
    </dgm:pt>
    <dgm:pt modelId="{F0FA854D-4FF5-2C4A-BAD3-77FD338608B9}" type="parTrans" cxnId="{EB5D8A6F-5E80-5F4A-9AB1-5FFB799368EB}">
      <dgm:prSet/>
      <dgm:spPr/>
      <dgm:t>
        <a:bodyPr/>
        <a:lstStyle/>
        <a:p>
          <a:endParaRPr lang="en-US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7B90FA2E-1973-904E-B50A-A99780E96E46}" type="sibTrans" cxnId="{EB5D8A6F-5E80-5F4A-9AB1-5FFB799368EB}">
      <dgm:prSet/>
      <dgm:spPr/>
      <dgm:t>
        <a:bodyPr/>
        <a:lstStyle/>
        <a:p>
          <a:endParaRPr lang="en-US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0E190D63-1079-2A49-A6E7-D0E6C061BF98}" type="pres">
      <dgm:prSet presAssocID="{BB4A340A-F618-2447-B82A-1CC88D75BA44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5A857EF-0908-084D-85F2-BC26371E46FC}" type="pres">
      <dgm:prSet presAssocID="{334C0C78-5875-1944-92D2-5963F3A8678E}" presName="circ1" presStyleLbl="vennNode1" presStyleIdx="0" presStyleCnt="6"/>
      <dgm:spPr/>
    </dgm:pt>
    <dgm:pt modelId="{75287F8E-3271-E94F-84F4-15EBD814620A}" type="pres">
      <dgm:prSet presAssocID="{334C0C78-5875-1944-92D2-5963F3A8678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027CB9-BB42-6D45-B7F9-79F77AC2B33F}" type="pres">
      <dgm:prSet presAssocID="{95BF7BA2-E9A2-D142-A696-40B0F1FF251E}" presName="circ2" presStyleLbl="vennNode1" presStyleIdx="1" presStyleCnt="6"/>
      <dgm:spPr/>
    </dgm:pt>
    <dgm:pt modelId="{88C1D186-5F3E-4948-B38C-B589D08B5D1A}" type="pres">
      <dgm:prSet presAssocID="{95BF7BA2-E9A2-D142-A696-40B0F1FF251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B140C7-AA0D-F54C-A684-79AB08567652}" type="pres">
      <dgm:prSet presAssocID="{B7A254BD-2B35-DB47-BC51-D4518BFAA85F}" presName="circ3" presStyleLbl="vennNode1" presStyleIdx="2" presStyleCnt="6"/>
      <dgm:spPr/>
    </dgm:pt>
    <dgm:pt modelId="{44A106FD-6953-9247-B996-EC6DC1DD4430}" type="pres">
      <dgm:prSet presAssocID="{B7A254BD-2B35-DB47-BC51-D4518BFAA85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19D1ED-E31A-5641-BE5A-CA49279CF7E3}" type="pres">
      <dgm:prSet presAssocID="{B9C33DD5-3771-EE44-96E3-BEC84153CC2E}" presName="circ4" presStyleLbl="vennNode1" presStyleIdx="3" presStyleCnt="6" custLinFactNeighborX="0" custLinFactNeighborY="4658"/>
      <dgm:spPr/>
    </dgm:pt>
    <dgm:pt modelId="{2199A462-0F6E-E249-8EFC-B4C181D22D67}" type="pres">
      <dgm:prSet presAssocID="{B9C33DD5-3771-EE44-96E3-BEC84153CC2E}" presName="circ4Tx" presStyleLbl="revTx" presStyleIdx="0" presStyleCnt="0" custLinFactX="-16904" custLinFactNeighborX="-100000" custLinFactNeighborY="-926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61E5C4-2DB2-9D44-868B-AEE1CFBE5A42}" type="pres">
      <dgm:prSet presAssocID="{9743DA44-F32A-8D41-87E6-1A0EE196910E}" presName="circ5" presStyleLbl="vennNode1" presStyleIdx="4" presStyleCnt="6"/>
      <dgm:spPr/>
    </dgm:pt>
    <dgm:pt modelId="{DDCEAE91-54D8-E14B-BF61-146C8CB574CB}" type="pres">
      <dgm:prSet presAssocID="{9743DA44-F32A-8D41-87E6-1A0EE196910E}" presName="circ5Tx" presStyleLbl="revTx" presStyleIdx="0" presStyleCnt="0" custLinFactX="25871" custLinFactNeighborX="100000" custLinFactNeighborY="7492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1FDBC7-98FB-5643-874C-5B7495C7EE0F}" type="pres">
      <dgm:prSet presAssocID="{3FFCC31E-31DB-6C4A-BB63-D48DBE406A10}" presName="circ6" presStyleLbl="vennNode1" presStyleIdx="5" presStyleCnt="6"/>
      <dgm:spPr/>
    </dgm:pt>
    <dgm:pt modelId="{1292F02B-EAC1-5140-807C-3F59441BCCF5}" type="pres">
      <dgm:prSet presAssocID="{3FFCC31E-31DB-6C4A-BB63-D48DBE406A10}" presName="circ6Tx" presStyleLbl="revTx" presStyleIdx="0" presStyleCnt="0" custLinFactNeighborX="1042" custLinFactNeighborY="-81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02FFE5F-D7C2-5140-A6B2-7B0A26B88779}" type="presOf" srcId="{B9C33DD5-3771-EE44-96E3-BEC84153CC2E}" destId="{2199A462-0F6E-E249-8EFC-B4C181D22D67}" srcOrd="0" destOrd="0" presId="urn:microsoft.com/office/officeart/2005/8/layout/venn1"/>
    <dgm:cxn modelId="{EB5D8A6F-5E80-5F4A-9AB1-5FFB799368EB}" srcId="{BB4A340A-F618-2447-B82A-1CC88D75BA44}" destId="{3FFCC31E-31DB-6C4A-BB63-D48DBE406A10}" srcOrd="5" destOrd="0" parTransId="{F0FA854D-4FF5-2C4A-BAD3-77FD338608B9}" sibTransId="{7B90FA2E-1973-904E-B50A-A99780E96E46}"/>
    <dgm:cxn modelId="{6D843F04-179C-7443-8BFA-F1A9ECCFC7FF}" srcId="{BB4A340A-F618-2447-B82A-1CC88D75BA44}" destId="{334C0C78-5875-1944-92D2-5963F3A8678E}" srcOrd="0" destOrd="0" parTransId="{194C434F-C3A8-9B48-907E-B29BE7471DF2}" sibTransId="{3CCC35BB-E737-C04A-905E-4D05B16993C9}"/>
    <dgm:cxn modelId="{DEFBCE74-4E41-E84A-8135-3A7AB29FBD00}" type="presOf" srcId="{95BF7BA2-E9A2-D142-A696-40B0F1FF251E}" destId="{88C1D186-5F3E-4948-B38C-B589D08B5D1A}" srcOrd="0" destOrd="0" presId="urn:microsoft.com/office/officeart/2005/8/layout/venn1"/>
    <dgm:cxn modelId="{EFAFB9D8-23B5-1645-B408-498453888BC9}" type="presOf" srcId="{9743DA44-F32A-8D41-87E6-1A0EE196910E}" destId="{DDCEAE91-54D8-E14B-BF61-146C8CB574CB}" srcOrd="0" destOrd="0" presId="urn:microsoft.com/office/officeart/2005/8/layout/venn1"/>
    <dgm:cxn modelId="{5578F3BE-8F38-234A-8FA0-2AA4F404E4E8}" type="presOf" srcId="{B7A254BD-2B35-DB47-BC51-D4518BFAA85F}" destId="{44A106FD-6953-9247-B996-EC6DC1DD4430}" srcOrd="0" destOrd="0" presId="urn:microsoft.com/office/officeart/2005/8/layout/venn1"/>
    <dgm:cxn modelId="{96BC5D0A-3315-B94D-8E49-27FBAAE7A297}" srcId="{BB4A340A-F618-2447-B82A-1CC88D75BA44}" destId="{B7A254BD-2B35-DB47-BC51-D4518BFAA85F}" srcOrd="2" destOrd="0" parTransId="{53440ED7-A812-4B44-BAF3-A7774080996A}" sibTransId="{A6107C84-2569-7D48-A239-738AC31C46A2}"/>
    <dgm:cxn modelId="{0FA5137D-9A36-AF44-9BAE-B57E077E4F21}" type="presOf" srcId="{334C0C78-5875-1944-92D2-5963F3A8678E}" destId="{75287F8E-3271-E94F-84F4-15EBD814620A}" srcOrd="0" destOrd="0" presId="urn:microsoft.com/office/officeart/2005/8/layout/venn1"/>
    <dgm:cxn modelId="{65C7ACFE-456F-2441-A1F1-B872398D393A}" srcId="{BB4A340A-F618-2447-B82A-1CC88D75BA44}" destId="{95BF7BA2-E9A2-D142-A696-40B0F1FF251E}" srcOrd="1" destOrd="0" parTransId="{902446B4-EDB0-C04C-9109-452361D23CBA}" sibTransId="{A866349B-694B-3844-8AC0-3C6B76A7B88A}"/>
    <dgm:cxn modelId="{83A7C8FB-3538-554B-A195-D06F61347149}" type="presOf" srcId="{BB4A340A-F618-2447-B82A-1CC88D75BA44}" destId="{0E190D63-1079-2A49-A6E7-D0E6C061BF98}" srcOrd="0" destOrd="0" presId="urn:microsoft.com/office/officeart/2005/8/layout/venn1"/>
    <dgm:cxn modelId="{FBFD2674-CC13-F84A-923E-888BBD9017D5}" type="presOf" srcId="{3FFCC31E-31DB-6C4A-BB63-D48DBE406A10}" destId="{1292F02B-EAC1-5140-807C-3F59441BCCF5}" srcOrd="0" destOrd="0" presId="urn:microsoft.com/office/officeart/2005/8/layout/venn1"/>
    <dgm:cxn modelId="{0A752744-3E51-E048-979E-CAF512613E67}" srcId="{BB4A340A-F618-2447-B82A-1CC88D75BA44}" destId="{9743DA44-F32A-8D41-87E6-1A0EE196910E}" srcOrd="4" destOrd="0" parTransId="{7FD67C93-6C70-8045-A6E2-C1CD73242EB3}" sibTransId="{3B815E4D-A018-CA42-B66D-FA7EF9E40DFF}"/>
    <dgm:cxn modelId="{5916E730-5642-DC4B-980A-90FA90708D24}" srcId="{BB4A340A-F618-2447-B82A-1CC88D75BA44}" destId="{B9C33DD5-3771-EE44-96E3-BEC84153CC2E}" srcOrd="3" destOrd="0" parTransId="{FC77B2C0-B0CC-F645-AF9B-1BF05D26C945}" sibTransId="{F900C361-DDA5-3C43-A611-2F7E9F716906}"/>
    <dgm:cxn modelId="{191F3917-F434-FB40-9829-DE860CD5E829}" type="presParOf" srcId="{0E190D63-1079-2A49-A6E7-D0E6C061BF98}" destId="{D5A857EF-0908-084D-85F2-BC26371E46FC}" srcOrd="0" destOrd="0" presId="urn:microsoft.com/office/officeart/2005/8/layout/venn1"/>
    <dgm:cxn modelId="{A45F443E-111A-E24F-9B39-22ED4B4A7454}" type="presParOf" srcId="{0E190D63-1079-2A49-A6E7-D0E6C061BF98}" destId="{75287F8E-3271-E94F-84F4-15EBD814620A}" srcOrd="1" destOrd="0" presId="urn:microsoft.com/office/officeart/2005/8/layout/venn1"/>
    <dgm:cxn modelId="{9F2E4CE3-7D68-EA49-B40A-6E4E6200BCB8}" type="presParOf" srcId="{0E190D63-1079-2A49-A6E7-D0E6C061BF98}" destId="{61027CB9-BB42-6D45-B7F9-79F77AC2B33F}" srcOrd="2" destOrd="0" presId="urn:microsoft.com/office/officeart/2005/8/layout/venn1"/>
    <dgm:cxn modelId="{583E3393-1904-3A40-B0B0-EABC01BBD1C6}" type="presParOf" srcId="{0E190D63-1079-2A49-A6E7-D0E6C061BF98}" destId="{88C1D186-5F3E-4948-B38C-B589D08B5D1A}" srcOrd="3" destOrd="0" presId="urn:microsoft.com/office/officeart/2005/8/layout/venn1"/>
    <dgm:cxn modelId="{433882C4-6082-9543-BE6E-F5965D43B96E}" type="presParOf" srcId="{0E190D63-1079-2A49-A6E7-D0E6C061BF98}" destId="{92B140C7-AA0D-F54C-A684-79AB08567652}" srcOrd="4" destOrd="0" presId="urn:microsoft.com/office/officeart/2005/8/layout/venn1"/>
    <dgm:cxn modelId="{63D0A455-9B68-4C4F-82CB-0CE8E139AF46}" type="presParOf" srcId="{0E190D63-1079-2A49-A6E7-D0E6C061BF98}" destId="{44A106FD-6953-9247-B996-EC6DC1DD4430}" srcOrd="5" destOrd="0" presId="urn:microsoft.com/office/officeart/2005/8/layout/venn1"/>
    <dgm:cxn modelId="{EF0C83C3-D0A4-AC44-8C72-073919C22FF4}" type="presParOf" srcId="{0E190D63-1079-2A49-A6E7-D0E6C061BF98}" destId="{0219D1ED-E31A-5641-BE5A-CA49279CF7E3}" srcOrd="6" destOrd="0" presId="urn:microsoft.com/office/officeart/2005/8/layout/venn1"/>
    <dgm:cxn modelId="{34803D20-C218-F94E-B372-A60BE9FBAEF8}" type="presParOf" srcId="{0E190D63-1079-2A49-A6E7-D0E6C061BF98}" destId="{2199A462-0F6E-E249-8EFC-B4C181D22D67}" srcOrd="7" destOrd="0" presId="urn:microsoft.com/office/officeart/2005/8/layout/venn1"/>
    <dgm:cxn modelId="{B302F547-24A6-0E49-B310-043C2ACA6196}" type="presParOf" srcId="{0E190D63-1079-2A49-A6E7-D0E6C061BF98}" destId="{5361E5C4-2DB2-9D44-868B-AEE1CFBE5A42}" srcOrd="8" destOrd="0" presId="urn:microsoft.com/office/officeart/2005/8/layout/venn1"/>
    <dgm:cxn modelId="{60B5DBC7-E0FB-5C44-9CDC-72FC0F2875BB}" type="presParOf" srcId="{0E190D63-1079-2A49-A6E7-D0E6C061BF98}" destId="{DDCEAE91-54D8-E14B-BF61-146C8CB574CB}" srcOrd="9" destOrd="0" presId="urn:microsoft.com/office/officeart/2005/8/layout/venn1"/>
    <dgm:cxn modelId="{3E16C07B-D25A-A04B-BFB3-AC9B4580B008}" type="presParOf" srcId="{0E190D63-1079-2A49-A6E7-D0E6C061BF98}" destId="{1D1FDBC7-98FB-5643-874C-5B7495C7EE0F}" srcOrd="10" destOrd="0" presId="urn:microsoft.com/office/officeart/2005/8/layout/venn1"/>
    <dgm:cxn modelId="{CD49D903-2912-DA40-B91C-26E3BE0B8BD5}" type="presParOf" srcId="{0E190D63-1079-2A49-A6E7-D0E6C061BF98}" destId="{1292F02B-EAC1-5140-807C-3F59441BCCF5}" srcOrd="11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A857EF-0908-084D-85F2-BC26371E46FC}">
      <dsp:nvSpPr>
        <dsp:cNvPr id="0" name=""/>
        <dsp:cNvSpPr/>
      </dsp:nvSpPr>
      <dsp:spPr>
        <a:xfrm>
          <a:off x="2104655" y="813178"/>
          <a:ext cx="1089418" cy="1089418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5287F8E-3271-E94F-84F4-15EBD814620A}">
      <dsp:nvSpPr>
        <dsp:cNvPr id="0" name=""/>
        <dsp:cNvSpPr/>
      </dsp:nvSpPr>
      <dsp:spPr>
        <a:xfrm>
          <a:off x="1968477" y="0"/>
          <a:ext cx="1361773" cy="74182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solidFill>
                <a:srgbClr val="E45F30"/>
              </a:solidFill>
            </a:rPr>
            <a:t>Computer Programming</a:t>
          </a:r>
        </a:p>
      </dsp:txBody>
      <dsp:txXfrm>
        <a:off x="1968477" y="0"/>
        <a:ext cx="1361773" cy="741822"/>
      </dsp:txXfrm>
    </dsp:sp>
    <dsp:sp modelId="{61027CB9-BB42-6D45-B7F9-79F77AC2B33F}">
      <dsp:nvSpPr>
        <dsp:cNvPr id="0" name=""/>
        <dsp:cNvSpPr/>
      </dsp:nvSpPr>
      <dsp:spPr>
        <a:xfrm>
          <a:off x="2458262" y="1017355"/>
          <a:ext cx="1089418" cy="1089418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-291073"/>
                <a:satOff val="-16786"/>
                <a:lumOff val="172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50000"/>
                <a:hueOff val="-291073"/>
                <a:satOff val="-16786"/>
                <a:lumOff val="172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50000"/>
                <a:hueOff val="-291073"/>
                <a:satOff val="-16786"/>
                <a:lumOff val="172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8C1D186-5F3E-4948-B38C-B589D08B5D1A}">
      <dsp:nvSpPr>
        <dsp:cNvPr id="0" name=""/>
        <dsp:cNvSpPr/>
      </dsp:nvSpPr>
      <dsp:spPr>
        <a:xfrm>
          <a:off x="3628479" y="706497"/>
          <a:ext cx="1290507" cy="81247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solidFill>
                <a:srgbClr val="E45F30"/>
              </a:solidFill>
            </a:rPr>
            <a:t>Engineering</a:t>
          </a:r>
        </a:p>
      </dsp:txBody>
      <dsp:txXfrm>
        <a:off x="3628479" y="706497"/>
        <a:ext cx="1290507" cy="812471"/>
      </dsp:txXfrm>
    </dsp:sp>
    <dsp:sp modelId="{92B140C7-AA0D-F54C-A684-79AB08567652}">
      <dsp:nvSpPr>
        <dsp:cNvPr id="0" name=""/>
        <dsp:cNvSpPr/>
      </dsp:nvSpPr>
      <dsp:spPr>
        <a:xfrm>
          <a:off x="2458262" y="1425711"/>
          <a:ext cx="1089418" cy="1089418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-582145"/>
                <a:satOff val="-33571"/>
                <a:lumOff val="345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50000"/>
                <a:hueOff val="-582145"/>
                <a:satOff val="-33571"/>
                <a:lumOff val="345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50000"/>
                <a:hueOff val="-582145"/>
                <a:satOff val="-33571"/>
                <a:lumOff val="345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4A106FD-6953-9247-B996-EC6DC1DD4430}">
      <dsp:nvSpPr>
        <dsp:cNvPr id="0" name=""/>
        <dsp:cNvSpPr/>
      </dsp:nvSpPr>
      <dsp:spPr>
        <a:xfrm>
          <a:off x="3628479" y="1918139"/>
          <a:ext cx="1290507" cy="90784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solidFill>
                <a:srgbClr val="E45F30"/>
              </a:solidFill>
            </a:rPr>
            <a:t>Mathematics</a:t>
          </a:r>
        </a:p>
      </dsp:txBody>
      <dsp:txXfrm>
        <a:off x="3628479" y="1918139"/>
        <a:ext cx="1290507" cy="907848"/>
      </dsp:txXfrm>
    </dsp:sp>
    <dsp:sp modelId="{0219D1ED-E31A-5641-BE5A-CA49279CF7E3}">
      <dsp:nvSpPr>
        <dsp:cNvPr id="0" name=""/>
        <dsp:cNvSpPr/>
      </dsp:nvSpPr>
      <dsp:spPr>
        <a:xfrm>
          <a:off x="2104655" y="1680987"/>
          <a:ext cx="1089418" cy="1089418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-873218"/>
                <a:satOff val="-50357"/>
                <a:lumOff val="517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50000"/>
                <a:hueOff val="-873218"/>
                <a:satOff val="-50357"/>
                <a:lumOff val="517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50000"/>
                <a:hueOff val="-873218"/>
                <a:satOff val="-50357"/>
                <a:lumOff val="517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199A462-0F6E-E249-8EFC-B4C181D22D67}">
      <dsp:nvSpPr>
        <dsp:cNvPr id="0" name=""/>
        <dsp:cNvSpPr/>
      </dsp:nvSpPr>
      <dsp:spPr>
        <a:xfrm>
          <a:off x="376510" y="2103343"/>
          <a:ext cx="1361773" cy="74182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solidFill>
                <a:srgbClr val="E45F30"/>
              </a:solidFill>
            </a:rPr>
            <a:t>Science</a:t>
          </a:r>
        </a:p>
      </dsp:txBody>
      <dsp:txXfrm>
        <a:off x="376510" y="2103343"/>
        <a:ext cx="1361773" cy="741822"/>
      </dsp:txXfrm>
    </dsp:sp>
    <dsp:sp modelId="{5361E5C4-2DB2-9D44-868B-AEE1CFBE5A42}">
      <dsp:nvSpPr>
        <dsp:cNvPr id="0" name=""/>
        <dsp:cNvSpPr/>
      </dsp:nvSpPr>
      <dsp:spPr>
        <a:xfrm>
          <a:off x="1751048" y="1425711"/>
          <a:ext cx="1089418" cy="1089418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-1164290"/>
                <a:satOff val="-67142"/>
                <a:lumOff val="690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50000"/>
                <a:hueOff val="-1164290"/>
                <a:satOff val="-67142"/>
                <a:lumOff val="690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50000"/>
                <a:hueOff val="-1164290"/>
                <a:satOff val="-67142"/>
                <a:lumOff val="690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DCEAE91-54D8-E14B-BF61-146C8CB574CB}">
      <dsp:nvSpPr>
        <dsp:cNvPr id="0" name=""/>
        <dsp:cNvSpPr/>
      </dsp:nvSpPr>
      <dsp:spPr>
        <a:xfrm>
          <a:off x="2004116" y="2598372"/>
          <a:ext cx="1290507" cy="90784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solidFill>
                <a:srgbClr val="E45F30"/>
              </a:solidFill>
            </a:rPr>
            <a:t>Statistics</a:t>
          </a:r>
        </a:p>
      </dsp:txBody>
      <dsp:txXfrm>
        <a:off x="2004116" y="2598372"/>
        <a:ext cx="1290507" cy="907848"/>
      </dsp:txXfrm>
    </dsp:sp>
    <dsp:sp modelId="{1D1FDBC7-98FB-5643-874C-5B7495C7EE0F}">
      <dsp:nvSpPr>
        <dsp:cNvPr id="0" name=""/>
        <dsp:cNvSpPr/>
      </dsp:nvSpPr>
      <dsp:spPr>
        <a:xfrm>
          <a:off x="1751048" y="1017355"/>
          <a:ext cx="1089418" cy="1089418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-1455363"/>
                <a:satOff val="-83928"/>
                <a:lumOff val="86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50000"/>
                <a:hueOff val="-1455363"/>
                <a:satOff val="-83928"/>
                <a:lumOff val="86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50000"/>
                <a:hueOff val="-1455363"/>
                <a:satOff val="-83928"/>
                <a:lumOff val="86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292F02B-EAC1-5140-807C-3F59441BCCF5}">
      <dsp:nvSpPr>
        <dsp:cNvPr id="0" name=""/>
        <dsp:cNvSpPr/>
      </dsp:nvSpPr>
      <dsp:spPr>
        <a:xfrm>
          <a:off x="393189" y="699098"/>
          <a:ext cx="1290507" cy="90784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solidFill>
                <a:srgbClr val="E45F30"/>
              </a:solidFill>
            </a:rPr>
            <a:t>Business</a:t>
          </a:r>
        </a:p>
      </dsp:txBody>
      <dsp:txXfrm>
        <a:off x="393189" y="699098"/>
        <a:ext cx="1290507" cy="9078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E065DF-EBAF-384A-80C1-E0FDE7815683}" type="datetimeFigureOut">
              <a:rPr lang="en-US" smtClean="0"/>
              <a:t>5/2/19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E4365A-9B12-C34A-83A6-1CAFEAE41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6720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8B9C4-BF31-8940-AF09-D3FEDB7D589D}" type="datetimeFigureOut">
              <a:rPr lang="en-US" smtClean="0"/>
              <a:t>5/2/19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63A6E9-F0AC-744E-880A-D9A9389C5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59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63A6E9-F0AC-744E-880A-D9A9389C53C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9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 defTabSz="685800">
              <a:lnSpc>
                <a:spcPct val="90000"/>
              </a:lnSpc>
              <a:spcBef>
                <a:spcPts val="750"/>
              </a:spcBef>
              <a:buClr>
                <a:srgbClr val="E45F30"/>
              </a:buClr>
              <a:buFont typeface="Wingdings" pitchFamily="2" charset="2"/>
              <a:buChar char="§"/>
            </a:pP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Grade 12/6th form high school students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63A6E9-F0AC-744E-880A-D9A9389C53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40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3A6E9-F0AC-744E-880A-D9A9389C53C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66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CF0C8-AC2B-4FCD-8B74-771A6E3FFBF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57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3A6E9-F0AC-744E-880A-D9A9389C53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925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was your journey to data science? </a:t>
            </a:r>
          </a:p>
          <a:p>
            <a:r>
              <a:rPr lang="en-US" dirty="0"/>
              <a:t>Would an algorithm hire you today?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63A6E9-F0AC-744E-880A-D9A9389C53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05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Science for High School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63A6E9-F0AC-744E-880A-D9A9389C53C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0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85800">
              <a:lnSpc>
                <a:spcPct val="90000"/>
              </a:lnSpc>
              <a:spcBef>
                <a:spcPts val="750"/>
              </a:spcBef>
              <a:buClr>
                <a:srgbClr val="E45F30"/>
              </a:buClr>
            </a:pP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Insights from teaching data science to </a:t>
            </a:r>
          </a:p>
          <a:p>
            <a:pPr marL="628650" lvl="1" indent="-171450" defTabSz="685800">
              <a:lnSpc>
                <a:spcPct val="90000"/>
              </a:lnSpc>
              <a:spcBef>
                <a:spcPts val="750"/>
              </a:spcBef>
              <a:buClr>
                <a:srgbClr val="E45F30"/>
              </a:buClr>
              <a:buFont typeface="Wingdings" pitchFamily="2" charset="2"/>
              <a:buChar char="§"/>
            </a:pP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300,000 online learners </a:t>
            </a:r>
          </a:p>
          <a:p>
            <a:pPr marL="628650" lvl="1" indent="-171450" defTabSz="685800">
              <a:lnSpc>
                <a:spcPct val="90000"/>
              </a:lnSpc>
              <a:spcBef>
                <a:spcPts val="750"/>
              </a:spcBef>
              <a:buClr>
                <a:srgbClr val="E45F30"/>
              </a:buClr>
              <a:buFont typeface="Wingdings" pitchFamily="2" charset="2"/>
              <a:buChar char="§"/>
            </a:pP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Second-career college graduates and,</a:t>
            </a:r>
          </a:p>
          <a:p>
            <a:pPr marL="628650" lvl="1" indent="-171450" defTabSz="685800">
              <a:lnSpc>
                <a:spcPct val="90000"/>
              </a:lnSpc>
              <a:spcBef>
                <a:spcPts val="750"/>
              </a:spcBef>
              <a:buClr>
                <a:srgbClr val="E45F30"/>
              </a:buClr>
              <a:buFont typeface="Wingdings" pitchFamily="2" charset="2"/>
              <a:buChar char="§"/>
            </a:pP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Grade 12/6th form high school students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63A6E9-F0AC-744E-880A-D9A9389C53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75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en-CA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Second-career college graduates</a:t>
            </a:r>
          </a:p>
          <a:p>
            <a:pPr marL="0" indent="0">
              <a:buFont typeface="+mj-lt"/>
              <a:buNone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Hire </a:t>
            </a:r>
            <a:r>
              <a:rPr lang="en-US" dirty="0">
                <a:solidFill>
                  <a:srgbClr val="E45F30"/>
                </a:solidFill>
              </a:rPr>
              <a:t>people with super powers</a:t>
            </a:r>
            <a:r>
              <a:rPr lang="en-US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CA" dirty="0"/>
              <a:t>Identify</a:t>
            </a: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</a:t>
            </a:r>
            <a:r>
              <a:rPr lang="en-CA" dirty="0"/>
              <a:t>reward</a:t>
            </a: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CA" dirty="0">
                <a:solidFill>
                  <a:srgbClr val="E45F30"/>
                </a:solidFill>
              </a:rPr>
              <a:t>self learners</a:t>
            </a: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Use </a:t>
            </a:r>
            <a:r>
              <a:rPr lang="en-US" dirty="0">
                <a:solidFill>
                  <a:srgbClr val="E45F30"/>
                </a:solidFill>
              </a:rPr>
              <a:t>case-studies in your technical training.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C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63A6E9-F0AC-744E-880A-D9A9389C53C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30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uses concepts from </a:t>
            </a:r>
            <a:r>
              <a:rPr lang="en-CA" sz="900" dirty="0">
                <a:solidFill>
                  <a:srgbClr val="E45F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mathematics</a:t>
            </a:r>
            <a:r>
              <a:rPr lang="en-CA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CA" sz="900" dirty="0">
                <a:solidFill>
                  <a:srgbClr val="E45F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computer programming</a:t>
            </a:r>
            <a:r>
              <a:rPr lang="en-CA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</a:t>
            </a:r>
            <a:r>
              <a:rPr lang="en-CA" sz="900" dirty="0">
                <a:solidFill>
                  <a:srgbClr val="E45F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defined industry verticals</a:t>
            </a:r>
            <a:r>
              <a:rPr lang="en-CA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3A6E9-F0AC-744E-880A-D9A9389C53C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11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 to other people here, find out how they got here, their journey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3A6E9-F0AC-744E-880A-D9A9389C53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2766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300K online learners</a:t>
            </a:r>
          </a:p>
          <a:p>
            <a:endParaRPr lang="en-US" dirty="0"/>
          </a:p>
          <a:p>
            <a:r>
              <a:rPr lang="en-US" dirty="0" err="1"/>
              <a:t>Techologies</a:t>
            </a:r>
            <a:r>
              <a:rPr lang="en-US" dirty="0"/>
              <a:t> keep changing</a:t>
            </a:r>
          </a:p>
          <a:p>
            <a:endParaRPr lang="en-US" dirty="0"/>
          </a:p>
          <a:p>
            <a:r>
              <a:rPr lang="en-US" dirty="0"/>
              <a:t>They are leaving soon</a:t>
            </a:r>
          </a:p>
          <a:p>
            <a:r>
              <a:rPr lang="en-US" dirty="0"/>
              <a:t>Know who your self learners 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3A6E9-F0AC-744E-880A-D9A9389C53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538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4BF11-556C-7D4B-BA8D-49D508CF9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34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71798-6A03-B244-8E3E-D1634DAC0E5E}" type="datetime1">
              <a:rPr lang="en-CA" smtClean="0"/>
              <a:t>5/2/19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4BF11-556C-7D4B-BA8D-49D508CF9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065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6AEE2-CCF7-C445-BFA8-BB0FDAB11053}" type="datetime1">
              <a:rPr lang="en-CA" smtClean="0"/>
              <a:t>5/2/19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4BF11-556C-7D4B-BA8D-49D508CF9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211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234A59E-B2A4-8245-A48F-D63502D32FA4}" type="datetime1">
              <a:rPr lang="en-CA" smtClean="0"/>
              <a:t>5/2/19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64698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264BF11-556C-7D4B-BA8D-49D508CF9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782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234A59E-B2A4-8245-A48F-D63502D32FA4}" type="datetime1">
              <a:rPr lang="en-CA" smtClean="0"/>
              <a:t>5/2/19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64698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264BF11-556C-7D4B-BA8D-49D508CF9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86508"/>
      </p:ext>
    </p:extLst>
  </p:cSld>
  <p:clrMapOvr>
    <a:masterClrMapping/>
  </p:clrMapOvr>
  <p:transition xmlns:p14="http://schemas.microsoft.com/office/powerpoint/2010/main" spd="slow" advClick="0" advTm="1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742925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CBAB4-BD01-D74D-A912-14E7DACCA5E4}" type="datetime1">
              <a:rPr lang="en-CA" smtClean="0"/>
              <a:t>5/2/19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4BF11-556C-7D4B-BA8D-49D508CF9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0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3A60-9974-E748-8BA4-6B8A6672DA11}" type="datetime1">
              <a:rPr lang="en-CA" smtClean="0"/>
              <a:t>5/2/19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4BF11-556C-7D4B-BA8D-49D508CF9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42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863BC-93EE-094F-9832-914A3EE65139}" type="datetime1">
              <a:rPr lang="en-CA" smtClean="0"/>
              <a:t>5/2/19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4BF11-556C-7D4B-BA8D-49D508CF9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825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E730A-1314-6245-98FE-AF50DFE5DC83}" type="datetime1">
              <a:rPr lang="en-CA" smtClean="0"/>
              <a:t>5/2/19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4BF11-556C-7D4B-BA8D-49D508CF9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226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0795B-C00A-F344-A021-FDD1665D27B5}" type="datetime1">
              <a:rPr lang="en-CA" smtClean="0"/>
              <a:t>5/2/19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4BF11-556C-7D4B-BA8D-49D508CF9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170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7AFF5-8825-004F-A790-07D60DB4C6E7}" type="datetime1">
              <a:rPr lang="en-CA" smtClean="0"/>
              <a:t>5/2/19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4BF11-556C-7D4B-BA8D-49D508CF9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59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5099B-5695-E144-9FE9-A7A5CB3B924E}" type="datetime1">
              <a:rPr lang="en-CA" smtClean="0"/>
              <a:t>5/2/19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4BF11-556C-7D4B-BA8D-49D508CF9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948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4957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89990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FC87D7A-6550-AC4A-98C1-10334F73649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72895" y="4559743"/>
            <a:ext cx="2057400" cy="62894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79949ACE-ACCD-934E-BD4E-A68B1280444F}"/>
              </a:ext>
            </a:extLst>
          </p:cNvPr>
          <p:cNvSpPr txBox="1">
            <a:spLocks/>
          </p:cNvSpPr>
          <p:nvPr userDrawn="1"/>
        </p:nvSpPr>
        <p:spPr>
          <a:xfrm>
            <a:off x="6860130" y="4559742"/>
            <a:ext cx="2110976" cy="57567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 fontAlgn="base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</a:pPr>
            <a:r>
              <a:rPr lang="en-US" sz="135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Semibold" panose="02000506030000020004" pitchFamily="2" charset="0"/>
              </a:rPr>
              <a:t>Shingai Manjengwa </a:t>
            </a:r>
          </a:p>
          <a:p>
            <a:pPr algn="r" fontAlgn="base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</a:pPr>
            <a:r>
              <a:rPr lang="en-US" sz="135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Semibold" panose="02000506030000020004" pitchFamily="2" charset="0"/>
              </a:rPr>
              <a:t>Twitter: @Tjido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BE63D4B-75CD-E047-B872-7DEEA5268F0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289650" y="4697015"/>
            <a:ext cx="92392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9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50" r:id="rId12"/>
    <p:sldLayoutId id="2147483663" r:id="rId1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E45F30"/>
        </a:buClr>
        <a:buFont typeface="Wingdings" pitchFamily="2" charset="2"/>
        <a:buChar char="§"/>
        <a:defRPr sz="21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E45F30"/>
        </a:buClr>
        <a:buFont typeface="System Font Regular"/>
        <a:buChar char="‒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3.emf"/><Relationship Id="rId5" Type="http://schemas.openxmlformats.org/officeDocument/2006/relationships/image" Target="../media/image8.jp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tiff"/><Relationship Id="rId3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1326" y="3034666"/>
            <a:ext cx="9031434" cy="995976"/>
            <a:chOff x="62637" y="5043396"/>
            <a:chExt cx="11181566" cy="123309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637" y="5043396"/>
              <a:ext cx="3790374" cy="123309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58233" y="5043396"/>
              <a:ext cx="3790374" cy="123309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53829" y="5043396"/>
              <a:ext cx="3790374" cy="1233090"/>
            </a:xfrm>
            <a:prstGeom prst="rect">
              <a:avLst/>
            </a:prstGeom>
          </p:spPr>
        </p:pic>
      </p:grpSp>
      <p:sp>
        <p:nvSpPr>
          <p:cNvPr id="13" name="Title 1"/>
          <p:cNvSpPr txBox="1">
            <a:spLocks/>
          </p:cNvSpPr>
          <p:nvPr/>
        </p:nvSpPr>
        <p:spPr>
          <a:xfrm>
            <a:off x="311791" y="771214"/>
            <a:ext cx="8520419" cy="240219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CA" sz="3300" b="1" dirty="0">
                <a:solidFill>
                  <a:srgbClr val="EA631F"/>
                </a:solidFill>
              </a:rPr>
              <a:t>Building Data Science Capacity in Your Organization</a:t>
            </a:r>
          </a:p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Strata Data Conference, London</a:t>
            </a:r>
          </a:p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May 2019</a:t>
            </a:r>
          </a:p>
          <a:p>
            <a:pPr algn="ctr">
              <a:lnSpc>
                <a:spcPct val="120000"/>
              </a:lnSpc>
            </a:pPr>
            <a:endParaRPr lang="en-US" sz="3300" b="1" dirty="0">
              <a:solidFill>
                <a:srgbClr val="EA631F"/>
              </a:solidFill>
            </a:endParaRPr>
          </a:p>
          <a:p>
            <a:pPr algn="ctr">
              <a:lnSpc>
                <a:spcPct val="120000"/>
              </a:lnSpc>
            </a:pPr>
            <a:endParaRPr lang="en-US" sz="788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" y="1"/>
            <a:ext cx="1359131" cy="380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1051498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xmlns="" id="{37E402DF-882A-9F44-BF8F-66F36FE3A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dirty="0"/>
              <a:t>Identify and reward </a:t>
            </a:r>
            <a:r>
              <a:rPr lang="en-US" dirty="0">
                <a:solidFill>
                  <a:srgbClr val="E45F30"/>
                </a:solidFill>
              </a:rPr>
              <a:t>self learners</a:t>
            </a:r>
            <a:r>
              <a:rPr lang="en-US" dirty="0"/>
              <a:t>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B92B6A94-15D3-374E-9608-77327EB0B5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41294" y="979487"/>
            <a:ext cx="7886700" cy="32639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MOOCs</a:t>
            </a:r>
          </a:p>
          <a:p>
            <a:pPr>
              <a:buFont typeface="System Font Regular"/>
              <a:buChar char="‒"/>
            </a:pPr>
            <a:r>
              <a:rPr lang="en-US" dirty="0"/>
              <a:t>CognitiveClass.ai</a:t>
            </a:r>
          </a:p>
          <a:p>
            <a:pPr>
              <a:buFont typeface="System Font Regular"/>
              <a:buChar char="‒"/>
            </a:pPr>
            <a:r>
              <a:rPr lang="en-US" dirty="0"/>
              <a:t>Coursera</a:t>
            </a:r>
          </a:p>
          <a:p>
            <a:pPr>
              <a:buFont typeface="System Font Regular"/>
              <a:buChar char="‒"/>
            </a:pPr>
            <a:endParaRPr lang="en-US" dirty="0"/>
          </a:p>
          <a:p>
            <a:r>
              <a:rPr lang="en-US" dirty="0"/>
              <a:t>O’Reilly</a:t>
            </a:r>
          </a:p>
          <a:p>
            <a:r>
              <a:rPr lang="en-US" dirty="0"/>
              <a:t>Conferences</a:t>
            </a:r>
          </a:p>
          <a:p>
            <a:endParaRPr lang="en-US" dirty="0"/>
          </a:p>
          <a:p>
            <a:r>
              <a:rPr lang="en-US" dirty="0"/>
              <a:t>YouTube</a:t>
            </a:r>
          </a:p>
          <a:p>
            <a:r>
              <a:rPr lang="en-US" dirty="0" err="1"/>
              <a:t>Github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3371886-65F9-1640-81E9-2364C36B0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9065" y="1173586"/>
            <a:ext cx="4325595" cy="2875702"/>
          </a:xfrm>
          <a:prstGeom prst="rect">
            <a:avLst/>
          </a:prstGeom>
          <a:ln>
            <a:solidFill>
              <a:srgbClr val="C61719"/>
            </a:solidFill>
          </a:ln>
        </p:spPr>
      </p:pic>
    </p:spTree>
    <p:extLst>
      <p:ext uri="{BB962C8B-B14F-4D97-AF65-F5344CB8AC3E}">
        <p14:creationId xmlns:p14="http://schemas.microsoft.com/office/powerpoint/2010/main" val="2724924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xmlns="" id="{3F5FB456-7070-0047-A3E4-578390F2A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10992"/>
            <a:ext cx="7886700" cy="495701"/>
          </a:xfrm>
        </p:spPr>
        <p:txBody>
          <a:bodyPr>
            <a:normAutofit fontScale="90000"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dirty="0"/>
              <a:t>Use </a:t>
            </a:r>
            <a:r>
              <a:rPr lang="en-US" dirty="0">
                <a:solidFill>
                  <a:srgbClr val="E45F30"/>
                </a:solidFill>
              </a:rPr>
              <a:t>case-studies in your technical training</a:t>
            </a:r>
            <a:r>
              <a:rPr lang="en-US" dirty="0"/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9612FF8-ABD0-B942-A7FD-252A7949CC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20" r="3957" b="10398"/>
          <a:stretch/>
        </p:blipFill>
        <p:spPr>
          <a:xfrm>
            <a:off x="2704896" y="1314061"/>
            <a:ext cx="3734207" cy="3128606"/>
          </a:xfrm>
          <a:prstGeom prst="rect">
            <a:avLst/>
          </a:prstGeom>
          <a:ln>
            <a:solidFill>
              <a:srgbClr val="E45F30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3A38730-231C-1F4D-987E-AC5F49AF41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880" r="16916"/>
          <a:stretch/>
        </p:blipFill>
        <p:spPr>
          <a:xfrm>
            <a:off x="8515350" y="104227"/>
            <a:ext cx="526694" cy="9959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2730C0E-6FD6-6F4A-85E5-27C354F3E443}"/>
              </a:ext>
            </a:extLst>
          </p:cNvPr>
          <p:cNvSpPr/>
          <p:nvPr/>
        </p:nvSpPr>
        <p:spPr>
          <a:xfrm>
            <a:off x="266442" y="824961"/>
            <a:ext cx="7886699" cy="1563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685800">
              <a:lnSpc>
                <a:spcPct val="90000"/>
              </a:lnSpc>
              <a:spcBef>
                <a:spcPts val="750"/>
              </a:spcBef>
              <a:buClr>
                <a:srgbClr val="E45F30"/>
              </a:buClr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xmlns="" id="{0A4A6505-8E5B-9C4B-985C-0D50A75C8EE8}"/>
              </a:ext>
            </a:extLst>
          </p:cNvPr>
          <p:cNvSpPr txBox="1">
            <a:spLocks/>
          </p:cNvSpPr>
          <p:nvPr/>
        </p:nvSpPr>
        <p:spPr>
          <a:xfrm>
            <a:off x="628650" y="3829439"/>
            <a:ext cx="8137323" cy="4957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501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B4F3ED11-AF7D-9845-AEAE-28CA063FB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8165726" cy="495701"/>
          </a:xfrm>
        </p:spPr>
        <p:txBody>
          <a:bodyPr vert="horz" lIns="68580" tIns="34290" rIns="68580" bIns="34290" rtlCol="0" anchor="ctr">
            <a:normAutofit fontScale="90000"/>
          </a:bodyPr>
          <a:lstStyle/>
          <a:p>
            <a:r>
              <a:rPr lang="en-CA" dirty="0"/>
              <a:t>Building Data Science Capacity in Your Organization: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B57EA471-F66C-0A4A-A9A5-3C44DC0CB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1228725"/>
            <a:ext cx="7350672" cy="3263504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Hire </a:t>
            </a:r>
            <a:r>
              <a:rPr lang="en-US" dirty="0">
                <a:solidFill>
                  <a:srgbClr val="E45F30"/>
                </a:solidFill>
              </a:rPr>
              <a:t>people with super powers</a:t>
            </a:r>
            <a:r>
              <a:rPr lang="en-US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CA" dirty="0"/>
              <a:t>Identify</a:t>
            </a: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</a:t>
            </a:r>
            <a:r>
              <a:rPr lang="en-CA" dirty="0"/>
              <a:t>reward</a:t>
            </a: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CA" dirty="0">
                <a:solidFill>
                  <a:srgbClr val="E45F30"/>
                </a:solidFill>
              </a:rPr>
              <a:t>self learners</a:t>
            </a: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Use </a:t>
            </a:r>
            <a:r>
              <a:rPr lang="en-US" dirty="0">
                <a:solidFill>
                  <a:srgbClr val="E45F30"/>
                </a:solidFill>
              </a:rPr>
              <a:t>case-studies in your technical training.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CA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FD8A473-2A4B-664A-96C1-252A0608E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496" y="3033372"/>
            <a:ext cx="4484354" cy="145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174" y="171524"/>
            <a:ext cx="3471722" cy="1449126"/>
          </a:xfrm>
        </p:spPr>
        <p:txBody>
          <a:bodyPr>
            <a:noAutofit/>
          </a:bodyPr>
          <a:lstStyle/>
          <a:p>
            <a:r>
              <a:rPr lang="en-US" sz="4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Thank you.</a:t>
            </a:r>
            <a:r>
              <a:rPr lang="en-US" sz="4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4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45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4175" y="1208751"/>
            <a:ext cx="8738379" cy="3964307"/>
          </a:xfrm>
        </p:spPr>
        <p:txBody>
          <a:bodyPr>
            <a:noAutofit/>
          </a:bodyPr>
          <a:lstStyle/>
          <a:p>
            <a:pPr marL="257175" indent="-257175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</a:pPr>
            <a:r>
              <a:rPr lang="en-US" sz="19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Fireside Analytics Inc: </a:t>
            </a:r>
            <a:r>
              <a:rPr lang="en-US" sz="1950" dirty="0">
                <a:solidFill>
                  <a:srgbClr val="E45F30"/>
                </a:solidFill>
              </a:rPr>
              <a:t>info</a:t>
            </a:r>
            <a:r>
              <a:rPr lang="en-US" sz="19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@</a:t>
            </a:r>
            <a:r>
              <a:rPr lang="en-US" sz="1950" dirty="0">
                <a:solidFill>
                  <a:srgbClr val="E45F30"/>
                </a:solidFill>
              </a:rPr>
              <a:t>firesideanalytics</a:t>
            </a: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en-US" sz="1950" dirty="0">
                <a:solidFill>
                  <a:srgbClr val="E45F30"/>
                </a:solidFill>
              </a:rPr>
              <a:t>com</a:t>
            </a:r>
          </a:p>
          <a:p>
            <a:pPr marL="600075" lvl="1" indent="-257175">
              <a:lnSpc>
                <a:spcPct val="100000"/>
              </a:lnSpc>
              <a:spcBef>
                <a:spcPts val="0"/>
              </a:spcBef>
              <a:buFont typeface=".PingFang SC Regular"/>
              <a:buChar char="﹘"/>
            </a:pPr>
            <a:r>
              <a:rPr lang="en-US" sz="13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Curricula</a:t>
            </a:r>
          </a:p>
          <a:p>
            <a:pPr marL="600075" lvl="1" indent="-257175">
              <a:lnSpc>
                <a:spcPct val="100000"/>
              </a:lnSpc>
              <a:spcBef>
                <a:spcPts val="0"/>
              </a:spcBef>
              <a:buFont typeface=".PingFang SC Regular"/>
              <a:buChar char="﹘"/>
            </a:pPr>
            <a:r>
              <a:rPr lang="en-US" sz="13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Training and Workshops</a:t>
            </a:r>
          </a:p>
          <a:p>
            <a:pPr marL="600075" lvl="1" indent="-257175">
              <a:lnSpc>
                <a:spcPct val="100000"/>
              </a:lnSpc>
              <a:spcBef>
                <a:spcPts val="0"/>
              </a:spcBef>
              <a:buFont typeface=".PingFang SC Regular"/>
              <a:buChar char="﹘"/>
            </a:pPr>
            <a:r>
              <a:rPr lang="en-US" sz="13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Speaking Engagements</a:t>
            </a:r>
            <a:endParaRPr lang="en-US" sz="2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57175" indent="-257175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</a:pPr>
            <a:endParaRPr lang="en-US" sz="13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57175" indent="-257175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</a:pP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High School Data Science: </a:t>
            </a:r>
            <a:r>
              <a:rPr lang="en-US" sz="1950" dirty="0" err="1">
                <a:solidFill>
                  <a:srgbClr val="E45F30"/>
                </a:solidFill>
              </a:rPr>
              <a:t>FiresideAnalytics</a:t>
            </a:r>
            <a:r>
              <a:rPr lang="en-US" sz="21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en-US" sz="1950" dirty="0" err="1">
                <a:solidFill>
                  <a:srgbClr val="E45F30"/>
                </a:solidFill>
              </a:rPr>
              <a:t>Academy</a:t>
            </a:r>
            <a:endParaRPr lang="en-US" sz="1950" dirty="0">
              <a:solidFill>
                <a:srgbClr val="E45F30"/>
              </a:solidFill>
            </a:endParaRPr>
          </a:p>
          <a:p>
            <a:pPr marL="600075" lvl="1" indent="-257175">
              <a:lnSpc>
                <a:spcPct val="100000"/>
              </a:lnSpc>
              <a:spcBef>
                <a:spcPts val="0"/>
              </a:spcBef>
              <a:buFont typeface=".PingFang SC Regular"/>
              <a:buChar char="﹘"/>
            </a:pPr>
            <a:r>
              <a:rPr lang="en-US" sz="13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Completely</a:t>
            </a:r>
            <a:r>
              <a:rPr lang="en-US" sz="1350" dirty="0">
                <a:solidFill>
                  <a:srgbClr val="E45F30"/>
                </a:solidFill>
              </a:rPr>
              <a:t> online</a:t>
            </a:r>
            <a:r>
              <a:rPr lang="en-US" sz="13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350" dirty="0">
                <a:solidFill>
                  <a:srgbClr val="E45F30"/>
                </a:solidFill>
              </a:rPr>
              <a:t>international students welcome</a:t>
            </a:r>
          </a:p>
          <a:p>
            <a:pPr marL="600075" lvl="1" indent="-257175">
              <a:lnSpc>
                <a:spcPct val="100000"/>
              </a:lnSpc>
              <a:spcBef>
                <a:spcPts val="0"/>
              </a:spcBef>
              <a:buFont typeface=".PingFang SC Regular"/>
              <a:buChar char="﹘"/>
            </a:pPr>
            <a:r>
              <a:rPr lang="en-US" sz="13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Registered </a:t>
            </a:r>
            <a:r>
              <a:rPr lang="en-US" sz="1350" dirty="0">
                <a:solidFill>
                  <a:srgbClr val="E45F30"/>
                </a:solidFill>
              </a:rPr>
              <a:t>and inspected by the Ministry of Education in Canada</a:t>
            </a:r>
          </a:p>
          <a:p>
            <a:pPr marL="600075" lvl="1" indent="-257175">
              <a:lnSpc>
                <a:spcPct val="100000"/>
              </a:lnSpc>
              <a:spcBef>
                <a:spcPts val="0"/>
              </a:spcBef>
              <a:buFont typeface=".PingFang SC Regular"/>
              <a:buChar char="﹘"/>
            </a:pPr>
            <a:r>
              <a:rPr lang="en-US" sz="13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Earn </a:t>
            </a:r>
            <a:r>
              <a:rPr lang="en-US" sz="1350" dirty="0">
                <a:solidFill>
                  <a:srgbClr val="E45F30"/>
                </a:solidFill>
              </a:rPr>
              <a:t>an academic credit for the IDC4U course🔥</a:t>
            </a:r>
            <a:endParaRPr lang="en-US" sz="13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600075" lvl="1" indent="-257175">
              <a:lnSpc>
                <a:spcPct val="100000"/>
              </a:lnSpc>
              <a:spcBef>
                <a:spcPts val="0"/>
              </a:spcBef>
              <a:buFont typeface=".PingFang SC Regular"/>
              <a:buChar char="﹘"/>
            </a:pPr>
            <a:endParaRPr lang="en-US" sz="13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57175" indent="-257175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</a:pPr>
            <a:r>
              <a:rPr lang="en-US" sz="2100" dirty="0">
                <a:solidFill>
                  <a:prstClr val="black">
                    <a:lumMod val="65000"/>
                    <a:lumOff val="35000"/>
                  </a:prstClr>
                </a:solidFill>
              </a:rPr>
              <a:t>Free Data Science Courses: </a:t>
            </a:r>
            <a:r>
              <a:rPr lang="en-US" sz="1950" dirty="0">
                <a:solidFill>
                  <a:srgbClr val="E45F30"/>
                </a:solidFill>
              </a:rPr>
              <a:t>CognitiveClass</a:t>
            </a:r>
            <a:r>
              <a:rPr lang="en-US" sz="18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.</a:t>
            </a:r>
            <a:r>
              <a:rPr lang="en-US" sz="1950" dirty="0">
                <a:solidFill>
                  <a:srgbClr val="E45F30"/>
                </a:solidFill>
              </a:rPr>
              <a:t>ai</a:t>
            </a:r>
          </a:p>
          <a:p>
            <a:pPr marL="600075" lvl="1" indent="-257175">
              <a:lnSpc>
                <a:spcPct val="100000"/>
              </a:lnSpc>
              <a:spcBef>
                <a:spcPts val="0"/>
              </a:spcBef>
              <a:buFont typeface=".PingFang SC Regular"/>
              <a:buChar char="﹘"/>
            </a:pPr>
            <a:endParaRPr lang="en-US" sz="13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600075" lvl="1" indent="-257175">
              <a:lnSpc>
                <a:spcPct val="100000"/>
              </a:lnSpc>
              <a:spcBef>
                <a:spcPts val="0"/>
              </a:spcBef>
              <a:buFont typeface=".PingFang SC Regular"/>
              <a:buChar char="﹘"/>
            </a:pPr>
            <a:endParaRPr lang="en-US" sz="13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600075" lvl="1" indent="-257175">
              <a:lnSpc>
                <a:spcPct val="100000"/>
              </a:lnSpc>
              <a:spcBef>
                <a:spcPts val="0"/>
              </a:spcBef>
              <a:buFont typeface=".PingFang SC Regular"/>
              <a:buChar char="﹘"/>
            </a:pPr>
            <a:endParaRPr lang="en-US" sz="13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600075" lvl="1" indent="-257175">
              <a:lnSpc>
                <a:spcPct val="100000"/>
              </a:lnSpc>
              <a:spcBef>
                <a:spcPts val="0"/>
              </a:spcBef>
              <a:buFont typeface=".PingFang SC Regular"/>
              <a:buChar char="﹘"/>
            </a:pPr>
            <a:endParaRPr lang="en-US" sz="13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57175" indent="-257175">
              <a:lnSpc>
                <a:spcPct val="100000"/>
              </a:lnSpc>
              <a:spcBef>
                <a:spcPts val="0"/>
              </a:spcBef>
              <a:buFont typeface=".PingFang SC Regular"/>
              <a:buChar char="﹘"/>
            </a:pP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57175" indent="-257175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</a:pPr>
            <a:endParaRPr lang="en-US" sz="2100" dirty="0">
              <a:solidFill>
                <a:srgbClr val="E45F30"/>
              </a:solidFill>
            </a:endParaRPr>
          </a:p>
          <a:p>
            <a:pPr marL="257175" indent="-257175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</a:pPr>
            <a:endParaRPr lang="en-US" sz="2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57175" indent="-257175"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ACB488C-E9ED-024A-AD4E-E9103B4BC0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75" r="48507"/>
          <a:stretch/>
        </p:blipFill>
        <p:spPr>
          <a:xfrm>
            <a:off x="8019544" y="144630"/>
            <a:ext cx="1001012" cy="173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938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B4F3ED11-AF7D-9845-AEAE-28CA063FB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8165726" cy="495701"/>
          </a:xfrm>
        </p:spPr>
        <p:txBody>
          <a:bodyPr vert="horz" lIns="68580" tIns="34290" rIns="68580" bIns="34290" rtlCol="0" anchor="ctr">
            <a:normAutofit fontScale="90000"/>
          </a:bodyPr>
          <a:lstStyle/>
          <a:p>
            <a:r>
              <a:rPr lang="en-CA" dirty="0"/>
              <a:t>Building Data Science Capacity in Your Organization: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B57EA471-F66C-0A4A-A9A5-3C44DC0CB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1228725"/>
            <a:ext cx="7350672" cy="3263504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Hire </a:t>
            </a:r>
            <a:r>
              <a:rPr lang="en-US" dirty="0">
                <a:solidFill>
                  <a:srgbClr val="E45F30"/>
                </a:solidFill>
              </a:rPr>
              <a:t>people with super powers</a:t>
            </a:r>
            <a:r>
              <a:rPr lang="en-US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CA" dirty="0"/>
              <a:t>Identify</a:t>
            </a: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</a:t>
            </a:r>
            <a:r>
              <a:rPr lang="en-CA" dirty="0"/>
              <a:t>reward</a:t>
            </a: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CA" dirty="0">
                <a:solidFill>
                  <a:srgbClr val="E45F30"/>
                </a:solidFill>
              </a:rPr>
              <a:t>self learners</a:t>
            </a: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Use </a:t>
            </a:r>
            <a:r>
              <a:rPr lang="en-US" dirty="0">
                <a:solidFill>
                  <a:srgbClr val="E45F30"/>
                </a:solidFill>
              </a:rPr>
              <a:t>case-studies in your technical training.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CA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FD8A473-2A4B-664A-96C1-252A0608E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496" y="3033372"/>
            <a:ext cx="4484354" cy="145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84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6825" r="64640"/>
          <a:stretch/>
        </p:blipFill>
        <p:spPr>
          <a:xfrm>
            <a:off x="8510536" y="113110"/>
            <a:ext cx="495230" cy="869180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xmlns="" id="{087186EA-E4F8-2542-AB9E-F32AEDE60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There are many </a:t>
            </a:r>
            <a:r>
              <a:rPr lang="en-CA" dirty="0">
                <a:solidFill>
                  <a:srgbClr val="E45F30"/>
                </a:solidFill>
              </a:rPr>
              <a:t>paths to data science</a:t>
            </a:r>
            <a:r>
              <a:rPr lang="en-CA" dirty="0"/>
              <a:t>.</a:t>
            </a:r>
            <a:endParaRPr lang="en-US" dirty="0"/>
          </a:p>
        </p:txBody>
      </p:sp>
      <p:pic>
        <p:nvPicPr>
          <p:cNvPr id="4" name="Picture 3" descr="A picture containing person, indoor, woman&#10;&#10;Description automatically generated">
            <a:extLst>
              <a:ext uri="{FF2B5EF4-FFF2-40B4-BE49-F238E27FC236}">
                <a16:creationId xmlns:a16="http://schemas.microsoft.com/office/drawing/2014/main" xmlns="" id="{0D57E3BB-5D46-4D41-B46C-32CAE0E03E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2553" y="982290"/>
            <a:ext cx="5208326" cy="3428816"/>
          </a:xfrm>
          <a:prstGeom prst="rect">
            <a:avLst/>
          </a:prstGeom>
        </p:spPr>
      </p:pic>
      <p:sp>
        <p:nvSpPr>
          <p:cNvPr id="23" name="Content Placeholder 4">
            <a:extLst>
              <a:ext uri="{FF2B5EF4-FFF2-40B4-BE49-F238E27FC236}">
                <a16:creationId xmlns:a16="http://schemas.microsoft.com/office/drawing/2014/main" xmlns="" id="{32E5226A-4718-3C4D-89F0-9B6CC03856F9}"/>
              </a:ext>
            </a:extLst>
          </p:cNvPr>
          <p:cNvSpPr txBox="1">
            <a:spLocks/>
          </p:cNvSpPr>
          <p:nvPr/>
        </p:nvSpPr>
        <p:spPr>
          <a:xfrm>
            <a:off x="941294" y="979487"/>
            <a:ext cx="2056448" cy="3263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E45F30"/>
              </a:buClr>
              <a:buFont typeface="Wingdings" pitchFamily="2" charset="2"/>
              <a:buChar char="§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E45F30"/>
              </a:buClr>
              <a:buFont typeface="System Font Regular"/>
              <a:buChar char="‒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Retail Analytics</a:t>
            </a:r>
          </a:p>
          <a:p>
            <a:pPr>
              <a:buFont typeface="System Font Regular"/>
              <a:buChar char="‒"/>
            </a:pPr>
            <a:r>
              <a:rPr lang="en-US" dirty="0"/>
              <a:t>SQL &amp; Excel</a:t>
            </a:r>
          </a:p>
          <a:p>
            <a:pPr>
              <a:buFont typeface="System Font Regular"/>
              <a:buChar char="‒"/>
            </a:pPr>
            <a:endParaRPr lang="en-US" dirty="0"/>
          </a:p>
          <a:p>
            <a:r>
              <a:rPr lang="en-US" dirty="0"/>
              <a:t>MSc. Business Analytics</a:t>
            </a:r>
          </a:p>
          <a:p>
            <a:pPr>
              <a:buFont typeface="System Font Regular"/>
              <a:buChar char="‒"/>
            </a:pPr>
            <a:r>
              <a:rPr lang="en-US" dirty="0"/>
              <a:t>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275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8C182B3-606D-8B4E-BE22-9CADCEB3B06B}"/>
              </a:ext>
            </a:extLst>
          </p:cNvPr>
          <p:cNvSpPr/>
          <p:nvPr/>
        </p:nvSpPr>
        <p:spPr>
          <a:xfrm>
            <a:off x="6868086" y="4585307"/>
            <a:ext cx="2137681" cy="497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435"/>
          <a:stretch/>
        </p:blipFill>
        <p:spPr>
          <a:xfrm>
            <a:off x="5259313" y="2874154"/>
            <a:ext cx="3767885" cy="2166953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xmlns="" id="{087186EA-E4F8-2542-AB9E-F32AEDE60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/>
              <a:t>Shingai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4BF11-556C-7D4B-BA8D-49D508CF9E05}" type="slidenum">
              <a:rPr lang="en-US" smtClean="0"/>
              <a:t>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6825" r="64640"/>
          <a:stretch/>
        </p:blipFill>
        <p:spPr>
          <a:xfrm>
            <a:off x="8510536" y="113110"/>
            <a:ext cx="495230" cy="8691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DD98A15-43C7-0742-87DF-7FE18C5FD3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319" y="1316455"/>
            <a:ext cx="2436662" cy="24366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7B8E244-0FA6-8443-A24A-9C678F3636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9313" y="90145"/>
            <a:ext cx="3767885" cy="26709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C6D5E76-ECBB-9F4B-AF19-1FD83E2F9DE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262"/>
          <a:stretch/>
        </p:blipFill>
        <p:spPr>
          <a:xfrm>
            <a:off x="2746456" y="652314"/>
            <a:ext cx="2378868" cy="24981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932F645-09B0-8443-B7DC-E0A922BB93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3326" y="3353405"/>
            <a:ext cx="2181998" cy="167698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5BF95DE-CFA8-EA42-8AE1-F6352CE2AF5C}"/>
              </a:ext>
            </a:extLst>
          </p:cNvPr>
          <p:cNvSpPr/>
          <p:nvPr/>
        </p:nvSpPr>
        <p:spPr>
          <a:xfrm>
            <a:off x="628650" y="745495"/>
            <a:ext cx="96693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/>
              <a:t>@</a:t>
            </a:r>
            <a:r>
              <a:rPr lang="en-US" sz="2100" dirty="0">
                <a:solidFill>
                  <a:srgbClr val="E45F30"/>
                </a:solidFill>
              </a:rPr>
              <a:t>Tjido</a:t>
            </a:r>
          </a:p>
        </p:txBody>
      </p:sp>
    </p:spTree>
    <p:extLst>
      <p:ext uri="{BB962C8B-B14F-4D97-AF65-F5344CB8AC3E}">
        <p14:creationId xmlns:p14="http://schemas.microsoft.com/office/powerpoint/2010/main" val="155364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xmlns="" id="{3F5FB456-7070-0047-A3E4-578390F2A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Fireside Analytics 🔥 </a:t>
            </a:r>
            <a:r>
              <a:rPr lang="en-CA" dirty="0">
                <a:solidFill>
                  <a:srgbClr val="E45F30"/>
                </a:solidFill>
              </a:rPr>
              <a:t>@</a:t>
            </a:r>
            <a:r>
              <a:rPr lang="en-CA" dirty="0" err="1">
                <a:solidFill>
                  <a:srgbClr val="E45F30"/>
                </a:solidFill>
              </a:rPr>
              <a:t>fireside_info</a:t>
            </a: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80659893-8E2D-9E4E-97D2-D44C467BBD4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591" r="27846"/>
          <a:stretch/>
        </p:blipFill>
        <p:spPr>
          <a:xfrm>
            <a:off x="7318720" y="1103542"/>
            <a:ext cx="2152066" cy="288538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1"/>
          <a:stretch/>
        </p:blipFill>
        <p:spPr>
          <a:xfrm>
            <a:off x="85683" y="1531825"/>
            <a:ext cx="2262593" cy="1882448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9612FF8-ABD0-B942-A7FD-252A7949CC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20" r="3957" b="10398"/>
          <a:stretch/>
        </p:blipFill>
        <p:spPr>
          <a:xfrm>
            <a:off x="4937026" y="1531825"/>
            <a:ext cx="2242800" cy="1879070"/>
          </a:xfrm>
          <a:prstGeom prst="rect">
            <a:avLst/>
          </a:prstGeom>
          <a:ln>
            <a:solidFill>
              <a:srgbClr val="E45F30"/>
            </a:solidFill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08CEEB92-4B95-9B4A-95B4-5DDA6F9CF4D8}"/>
              </a:ext>
            </a:extLst>
          </p:cNvPr>
          <p:cNvGrpSpPr/>
          <p:nvPr/>
        </p:nvGrpSpPr>
        <p:grpSpPr>
          <a:xfrm>
            <a:off x="2512593" y="1521315"/>
            <a:ext cx="2242800" cy="1897200"/>
            <a:chOff x="2620570" y="1745668"/>
            <a:chExt cx="1824706" cy="151813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C1339369-2FF5-6349-893E-D993F91EDC57}"/>
                </a:ext>
              </a:extLst>
            </p:cNvPr>
            <p:cNvGrpSpPr/>
            <p:nvPr/>
          </p:nvGrpSpPr>
          <p:grpSpPr>
            <a:xfrm>
              <a:off x="2751088" y="1779949"/>
              <a:ext cx="1605050" cy="1477233"/>
              <a:chOff x="2656498" y="1779949"/>
              <a:chExt cx="1605050" cy="1477233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83" t="16203" r="18627" b="6784"/>
              <a:stretch/>
            </p:blipFill>
            <p:spPr>
              <a:xfrm>
                <a:off x="2656498" y="2001105"/>
                <a:ext cx="1605050" cy="125607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xmlns="" id="{68712137-4EFF-044D-8829-CCFEC13974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24334" y="1779949"/>
                <a:ext cx="828000" cy="219823"/>
              </a:xfrm>
              <a:prstGeom prst="rect">
                <a:avLst/>
              </a:prstGeom>
            </p:spPr>
          </p:pic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0E179B80-4743-5749-BBB9-B9F459F1A50F}"/>
                </a:ext>
              </a:extLst>
            </p:cNvPr>
            <p:cNvSpPr/>
            <p:nvPr/>
          </p:nvSpPr>
          <p:spPr>
            <a:xfrm>
              <a:off x="2620570" y="1745668"/>
              <a:ext cx="1824706" cy="1518133"/>
            </a:xfrm>
            <a:prstGeom prst="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3A38730-231C-1F4D-987E-AC5F49AF419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5880" r="16916"/>
          <a:stretch/>
        </p:blipFill>
        <p:spPr>
          <a:xfrm>
            <a:off x="8515350" y="104227"/>
            <a:ext cx="526694" cy="9959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2730C0E-6FD6-6F4A-85E5-27C354F3E443}"/>
              </a:ext>
            </a:extLst>
          </p:cNvPr>
          <p:cNvSpPr/>
          <p:nvPr/>
        </p:nvSpPr>
        <p:spPr>
          <a:xfrm>
            <a:off x="266442" y="824961"/>
            <a:ext cx="7886699" cy="1563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685800">
              <a:lnSpc>
                <a:spcPct val="90000"/>
              </a:lnSpc>
              <a:spcBef>
                <a:spcPts val="750"/>
              </a:spcBef>
              <a:buClr>
                <a:srgbClr val="E45F30"/>
              </a:buClr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10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5E36CB27-13D8-2C49-9054-01CBE754D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Hire </a:t>
            </a:r>
            <a:r>
              <a:rPr lang="en-US" dirty="0">
                <a:solidFill>
                  <a:srgbClr val="E45F30"/>
                </a:solidFill>
              </a:rPr>
              <a:t>people with super powers</a:t>
            </a:r>
            <a:r>
              <a:rPr lang="en-US" dirty="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D115CF0-D03D-FB41-87B3-998625ECE8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65" b="31447"/>
          <a:stretch/>
        </p:blipFill>
        <p:spPr>
          <a:xfrm>
            <a:off x="716643" y="1307805"/>
            <a:ext cx="7710714" cy="298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09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BB41F9B5-9145-6848-83BE-B7AD27AEF5F5}"/>
              </a:ext>
            </a:extLst>
          </p:cNvPr>
          <p:cNvSpPr txBox="1">
            <a:spLocks/>
          </p:cNvSpPr>
          <p:nvPr/>
        </p:nvSpPr>
        <p:spPr>
          <a:xfrm>
            <a:off x="541565" y="113110"/>
            <a:ext cx="8515350" cy="4976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xmlns="" id="{31EE167C-F886-BE41-B86C-B5C8CFB425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3631994"/>
              </p:ext>
            </p:extLst>
          </p:nvPr>
        </p:nvGraphicFramePr>
        <p:xfrm>
          <a:off x="3495647" y="1732099"/>
          <a:ext cx="5298729" cy="3532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Line Callout 3 (Border and Accent Bar) 8">
            <a:extLst>
              <a:ext uri="{FF2B5EF4-FFF2-40B4-BE49-F238E27FC236}">
                <a16:creationId xmlns:a16="http://schemas.microsoft.com/office/drawing/2014/main" xmlns="" id="{4B0AE07F-7258-9E43-BBE6-C457860CB503}"/>
              </a:ext>
            </a:extLst>
          </p:cNvPr>
          <p:cNvSpPr/>
          <p:nvPr/>
        </p:nvSpPr>
        <p:spPr>
          <a:xfrm>
            <a:off x="628650" y="2462673"/>
            <a:ext cx="2181785" cy="1649068"/>
          </a:xfrm>
          <a:prstGeom prst="accentBorderCallout3">
            <a:avLst>
              <a:gd name="adj1" fmla="val 49555"/>
              <a:gd name="adj2" fmla="val 112803"/>
              <a:gd name="adj3" fmla="val 50342"/>
              <a:gd name="adj4" fmla="val 152860"/>
              <a:gd name="adj5" fmla="val 66749"/>
              <a:gd name="adj6" fmla="val 152834"/>
              <a:gd name="adj7" fmla="val 65723"/>
              <a:gd name="adj8" fmla="val 253071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EA631F">
                <a:alpha val="76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" rIns="34290" rtlCol="0" anchor="ctr">
            <a:noAutofit/>
          </a:bodyPr>
          <a:lstStyle/>
          <a:p>
            <a:pPr marL="133350"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center of this process is </a:t>
            </a:r>
          </a:p>
          <a:p>
            <a:pPr marL="133350" algn="ctr"/>
            <a:r>
              <a:rPr lang="en-US" sz="1600" dirty="0">
                <a:solidFill>
                  <a:srgbClr val="E45F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“the Data Scientist”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BF8998D-8051-B34E-AEB5-6FA5FA0707F2}"/>
              </a:ext>
            </a:extLst>
          </p:cNvPr>
          <p:cNvSpPr/>
          <p:nvPr/>
        </p:nvSpPr>
        <p:spPr>
          <a:xfrm>
            <a:off x="628650" y="977971"/>
            <a:ext cx="8165726" cy="66718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EA631F">
                <a:alpha val="76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73152" tIns="45720" rIns="45720" bIns="45720" rtlCol="0" anchor="ctr">
            <a:noAutofit/>
          </a:bodyPr>
          <a:lstStyle/>
          <a:p>
            <a:pPr marL="177800" defTabSz="685800">
              <a:lnSpc>
                <a:spcPct val="90000"/>
              </a:lnSpc>
              <a:spcBef>
                <a:spcPct val="0"/>
              </a:spcBef>
              <a:buClr>
                <a:srgbClr val="E45F30"/>
              </a:buClr>
            </a:pP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Science is the process of </a:t>
            </a:r>
            <a:r>
              <a:rPr lang="en-CA" dirty="0">
                <a:solidFill>
                  <a:srgbClr val="E45F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analyzing</a:t>
            </a: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CA" dirty="0">
                <a:solidFill>
                  <a:srgbClr val="E45F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visualizing</a:t>
            </a: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CA" dirty="0">
                <a:solidFill>
                  <a:srgbClr val="E45F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monetizing</a:t>
            </a: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xmlns="" id="{FBF56E08-ACE1-E747-87EF-911EE9A4E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Data Science?</a:t>
            </a:r>
          </a:p>
        </p:txBody>
      </p:sp>
    </p:spTree>
    <p:extLst>
      <p:ext uri="{BB962C8B-B14F-4D97-AF65-F5344CB8AC3E}">
        <p14:creationId xmlns:p14="http://schemas.microsoft.com/office/powerpoint/2010/main" val="3510675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4AD2C4-4E6C-C94A-AED8-3F0A796AC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495701"/>
          </a:xfrm>
        </p:spPr>
        <p:txBody>
          <a:bodyPr>
            <a:normAutofit fontScale="90000"/>
          </a:bodyPr>
          <a:lstStyle/>
          <a:p>
            <a:r>
              <a:rPr lang="en-US" dirty="0"/>
              <a:t>Hiring “</a:t>
            </a:r>
            <a:r>
              <a:rPr lang="en-US" dirty="0">
                <a:solidFill>
                  <a:srgbClr val="E45F30"/>
                </a:solidFill>
              </a:rPr>
              <a:t>the data scientist</a:t>
            </a:r>
            <a:r>
              <a:rPr lang="en-US" dirty="0"/>
              <a:t>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7948A02-5158-EB4C-BCF9-E8F3AF85B151}"/>
              </a:ext>
            </a:extLst>
          </p:cNvPr>
          <p:cNvSpPr/>
          <p:nvPr/>
        </p:nvSpPr>
        <p:spPr>
          <a:xfrm>
            <a:off x="1967405" y="1002089"/>
            <a:ext cx="704625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E45F30"/>
              </a:buClr>
            </a:pPr>
            <a:r>
              <a:rPr lang="en-CA" u="sng" dirty="0">
                <a:solidFill>
                  <a:srgbClr val="404040"/>
                </a:solidFill>
              </a:rPr>
              <a:t>Data Scientist – Welwyn, UK</a:t>
            </a:r>
          </a:p>
          <a:p>
            <a:pPr>
              <a:buClr>
                <a:srgbClr val="E45F30"/>
              </a:buClr>
            </a:pPr>
            <a:endParaRPr lang="en-CA" u="sng" dirty="0">
              <a:solidFill>
                <a:srgbClr val="404040"/>
              </a:solidFill>
            </a:endParaRPr>
          </a:p>
          <a:p>
            <a:pPr>
              <a:buClr>
                <a:srgbClr val="E45F30"/>
              </a:buClr>
            </a:pPr>
            <a:r>
              <a:rPr lang="en-CA" dirty="0">
                <a:solidFill>
                  <a:srgbClr val="404040"/>
                </a:solidFill>
              </a:rPr>
              <a:t>About the role: </a:t>
            </a:r>
          </a:p>
          <a:p>
            <a:pPr>
              <a:buClr>
                <a:srgbClr val="E45F30"/>
              </a:buClr>
            </a:pPr>
            <a:endParaRPr lang="en-CA" dirty="0">
              <a:solidFill>
                <a:srgbClr val="404040"/>
              </a:solidFill>
            </a:endParaRPr>
          </a:p>
          <a:p>
            <a:pPr marL="285750" indent="-285750">
              <a:buClr>
                <a:srgbClr val="E45F30"/>
              </a:buClr>
              <a:buFont typeface="Wingdings" pitchFamily="2" charset="2"/>
              <a:buChar char="§"/>
            </a:pPr>
            <a:r>
              <a:rPr lang="en-CA" dirty="0">
                <a:solidFill>
                  <a:srgbClr val="404040"/>
                </a:solidFill>
              </a:rPr>
              <a:t>Experience with different programming languages and a good grasp of </a:t>
            </a:r>
            <a:r>
              <a:rPr lang="en-CA" dirty="0">
                <a:solidFill>
                  <a:srgbClr val="E45F30"/>
                </a:solidFill>
              </a:rPr>
              <a:t>at least one</a:t>
            </a:r>
            <a:r>
              <a:rPr lang="en-CA" b="1" dirty="0">
                <a:solidFill>
                  <a:srgbClr val="404040"/>
                </a:solidFill>
              </a:rPr>
              <a:t> </a:t>
            </a:r>
            <a:r>
              <a:rPr lang="en-CA" dirty="0">
                <a:solidFill>
                  <a:srgbClr val="404040"/>
                </a:solidFill>
              </a:rPr>
              <a:t>language </a:t>
            </a:r>
            <a:r>
              <a:rPr lang="en-CA" dirty="0">
                <a:solidFill>
                  <a:srgbClr val="E45F30"/>
                </a:solidFill>
              </a:rPr>
              <a:t>- Python, Scala, Java, R (or similar) </a:t>
            </a:r>
          </a:p>
          <a:p>
            <a:pPr marL="285750" indent="-285750">
              <a:buClr>
                <a:srgbClr val="E45F30"/>
              </a:buClr>
              <a:buFont typeface="Wingdings" pitchFamily="2" charset="2"/>
              <a:buChar char="§"/>
            </a:pPr>
            <a:r>
              <a:rPr lang="en-CA" dirty="0"/>
              <a:t> Knowledge of open source </a:t>
            </a:r>
            <a:r>
              <a:rPr lang="en-CA" dirty="0">
                <a:solidFill>
                  <a:srgbClr val="E45F30"/>
                </a:solidFill>
              </a:rPr>
              <a:t>big-data technology </a:t>
            </a:r>
            <a:r>
              <a:rPr lang="en-CA" dirty="0"/>
              <a:t>such as Apache </a:t>
            </a:r>
            <a:r>
              <a:rPr lang="en-CA" dirty="0">
                <a:solidFill>
                  <a:srgbClr val="E45F30"/>
                </a:solidFill>
              </a:rPr>
              <a:t>Hadoop, Spark, Hive, Pig, MapReduce  </a:t>
            </a:r>
          </a:p>
          <a:p>
            <a:pPr marL="285750" indent="-285750">
              <a:buClr>
                <a:srgbClr val="E45F30"/>
              </a:buClr>
              <a:buFont typeface="Wingdings" pitchFamily="2" charset="2"/>
              <a:buChar char="§"/>
            </a:pPr>
            <a:r>
              <a:rPr lang="en-CA" dirty="0">
                <a:solidFill>
                  <a:srgbClr val="E45F30"/>
                </a:solidFill>
              </a:rPr>
              <a:t>Partner with technology teams</a:t>
            </a:r>
            <a:r>
              <a:rPr lang="en-CA" dirty="0"/>
              <a:t> to </a:t>
            </a:r>
            <a:r>
              <a:rPr lang="en-CA" u="sng" dirty="0"/>
              <a:t>productionize</a:t>
            </a:r>
            <a:r>
              <a:rPr lang="en-CA" dirty="0"/>
              <a:t> your developments and roll out at scale</a:t>
            </a:r>
            <a:endParaRPr lang="en-CA" dirty="0">
              <a:solidFill>
                <a:srgbClr val="E45F30"/>
              </a:solidFill>
            </a:endParaRPr>
          </a:p>
          <a:p>
            <a:pPr marL="285750" indent="-285750">
              <a:buClr>
                <a:srgbClr val="E45F30"/>
              </a:buClr>
              <a:buFont typeface="Wingdings" pitchFamily="2" charset="2"/>
              <a:buChar char="§"/>
            </a:pPr>
            <a:endParaRPr lang="en-CA" dirty="0">
              <a:solidFill>
                <a:srgbClr val="E45F3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99F2C7-B756-6C46-8CA3-94814A866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18" y="1363009"/>
            <a:ext cx="1422400" cy="1422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382AD04-01CD-4549-9AF0-36D45BBAC0AE}"/>
              </a:ext>
            </a:extLst>
          </p:cNvPr>
          <p:cNvSpPr/>
          <p:nvPr/>
        </p:nvSpPr>
        <p:spPr>
          <a:xfrm>
            <a:off x="2244788" y="4002910"/>
            <a:ext cx="16289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Source: Glassdoor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0FBA7A-397B-6A47-B584-FD6023E30F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354" r="33077"/>
          <a:stretch/>
        </p:blipFill>
        <p:spPr>
          <a:xfrm>
            <a:off x="8425356" y="83745"/>
            <a:ext cx="537882" cy="99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913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3E6ED8-1110-D543-8A4B-B1614DE25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73844"/>
            <a:ext cx="8300197" cy="495701"/>
          </a:xfrm>
        </p:spPr>
        <p:txBody>
          <a:bodyPr>
            <a:normAutofit fontScale="90000"/>
          </a:bodyPr>
          <a:lstStyle/>
          <a:p>
            <a:r>
              <a:rPr lang="en-US" dirty="0"/>
              <a:t>Avengers vs. 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159A67-C183-F346-AD08-E6F65503F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832" y="850227"/>
            <a:ext cx="6122335" cy="36989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F4DFB86-B0BF-044C-BACA-2E0E4AA5D433}"/>
              </a:ext>
            </a:extLst>
          </p:cNvPr>
          <p:cNvSpPr txBox="1"/>
          <p:nvPr/>
        </p:nvSpPr>
        <p:spPr>
          <a:xfrm>
            <a:off x="4571999" y="1116106"/>
            <a:ext cx="712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merican Typewriter" panose="02090604020004020304" pitchFamily="18" charset="77"/>
                <a:cs typeface="Aharon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028893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42712</TotalTime>
  <Words>396</Words>
  <Application>Microsoft Macintosh PowerPoint</Application>
  <PresentationFormat>On-screen Show (16:9)</PresentationFormat>
  <Paragraphs>106</Paragraphs>
  <Slides>13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Building Data Science Capacity in Your Organization:</vt:lpstr>
      <vt:lpstr>There are many paths to data science.</vt:lpstr>
      <vt:lpstr>Shingai</vt:lpstr>
      <vt:lpstr>Fireside Analytics 🔥 @fireside_info</vt:lpstr>
      <vt:lpstr>Hire people with super powers.</vt:lpstr>
      <vt:lpstr>What is Data Science?</vt:lpstr>
      <vt:lpstr>Hiring “the data scientist”</vt:lpstr>
      <vt:lpstr>Avengers vs. ?</vt:lpstr>
      <vt:lpstr>Identify and reward self learners.</vt:lpstr>
      <vt:lpstr>Use case-studies in your technical training.</vt:lpstr>
      <vt:lpstr>Building Data Science Capacity in Your Organization:</vt:lpstr>
      <vt:lpstr>Thank you. </vt:lpstr>
    </vt:vector>
  </TitlesOfParts>
  <Manager/>
  <Company>Fireside Analytics Inc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Shingai Manjengwa_Strata London</dc:title>
  <dc:subject/>
  <dc:creator>Shingai Manjengwa</dc:creator>
  <cp:keywords>data science</cp:keywords>
  <dc:description/>
  <cp:lastModifiedBy>Sophia DeMartini</cp:lastModifiedBy>
  <cp:revision>469</cp:revision>
  <cp:lastPrinted>2019-03-18T02:11:13Z</cp:lastPrinted>
  <dcterms:created xsi:type="dcterms:W3CDTF">2017-05-04T15:27:35Z</dcterms:created>
  <dcterms:modified xsi:type="dcterms:W3CDTF">2019-05-02T11:57:42Z</dcterms:modified>
  <cp:category/>
</cp:coreProperties>
</file>